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61" r:id="rId3"/>
    <p:sldId id="263" r:id="rId4"/>
    <p:sldId id="258" r:id="rId5"/>
    <p:sldId id="266" r:id="rId6"/>
    <p:sldId id="259" r:id="rId7"/>
    <p:sldId id="269" r:id="rId8"/>
    <p:sldId id="271" r:id="rId9"/>
    <p:sldId id="270" r:id="rId10"/>
    <p:sldId id="272" r:id="rId11"/>
    <p:sldId id="273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4BA7F-EF20-4119-B639-44CE67DEFD82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1E271-5001-4133-918A-B4B42950D6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73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1E271-5001-4133-918A-B4B42950D6C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33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745-55DC-4FDA-AD16-B4AAF1A59753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70D8-AD10-434A-8E37-849F28252C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2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745-55DC-4FDA-AD16-B4AAF1A59753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70D8-AD10-434A-8E37-849F28252C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2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745-55DC-4FDA-AD16-B4AAF1A59753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70D8-AD10-434A-8E37-849F28252C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22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745-55DC-4FDA-AD16-B4AAF1A59753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70D8-AD10-434A-8E37-849F28252C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57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745-55DC-4FDA-AD16-B4AAF1A59753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70D8-AD10-434A-8E37-849F28252C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78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745-55DC-4FDA-AD16-B4AAF1A59753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70D8-AD10-434A-8E37-849F28252C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66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745-55DC-4FDA-AD16-B4AAF1A59753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70D8-AD10-434A-8E37-849F28252C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11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745-55DC-4FDA-AD16-B4AAF1A59753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70D8-AD10-434A-8E37-849F28252C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1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745-55DC-4FDA-AD16-B4AAF1A59753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70D8-AD10-434A-8E37-849F28252C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20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745-55DC-4FDA-AD16-B4AAF1A59753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70D8-AD10-434A-8E37-849F28252C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12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745-55DC-4FDA-AD16-B4AAF1A59753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70D8-AD10-434A-8E37-849F28252C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1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23745-55DC-4FDA-AD16-B4AAF1A59753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670D8-AD10-434A-8E37-849F28252C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75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+mj-ea"/>
              </a:rPr>
              <a:t>104</a:t>
            </a:r>
            <a:r>
              <a:rPr lang="zh-TW" altLang="en-US" b="1" dirty="0" smtClean="0">
                <a:solidFill>
                  <a:srgbClr val="002060"/>
                </a:solidFill>
                <a:latin typeface="+mj-ea"/>
              </a:rPr>
              <a:t>學年度教師專業成長</a:t>
            </a:r>
            <a:endParaRPr lang="zh-TW" altLang="en-US" b="1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7704856" cy="144016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分組教學方法、班級經營分享與討論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組</a:t>
            </a: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794824" y="5157192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2016.01.19  13:10-14:50</a:t>
            </a:r>
            <a:endParaRPr lang="zh-TW" altLang="en-US" sz="36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925552" y="4221088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報告人：王育民</a:t>
            </a:r>
            <a:endParaRPr lang="zh-TW" altLang="en-US" sz="36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3635896" y="3110104"/>
            <a:ext cx="1800200" cy="9669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623320" y="3224256"/>
            <a:ext cx="1884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如何透過教學活動，增加與學生互動，提升學生的學習興趣。</a:t>
            </a:r>
            <a:endParaRPr lang="zh-TW" altLang="en-US" sz="1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" name="圖片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832" y="3879475"/>
            <a:ext cx="625238" cy="49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圖片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96" y="3407106"/>
            <a:ext cx="619963" cy="45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圖片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36" y="2102267"/>
            <a:ext cx="606021" cy="56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圖片 2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66" y="4509120"/>
            <a:ext cx="690562" cy="49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圖片 2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17" y="4328265"/>
            <a:ext cx="606021" cy="45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圖片 2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62" y="2349409"/>
            <a:ext cx="690562" cy="561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直線接點 34"/>
          <p:cNvCxnSpPr/>
          <p:nvPr/>
        </p:nvCxnSpPr>
        <p:spPr>
          <a:xfrm flipH="1" flipV="1">
            <a:off x="3403206" y="2799426"/>
            <a:ext cx="440228" cy="4248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2385880" y="2799426"/>
            <a:ext cx="134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+mn-ea"/>
              </a:rPr>
              <a:t>中立、客觀</a:t>
            </a:r>
            <a:endParaRPr lang="zh-TW" altLang="en-US" sz="1400" b="1" dirty="0">
              <a:latin typeface="+mn-ea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615688" y="2268564"/>
            <a:ext cx="936104" cy="569271"/>
            <a:chOff x="1615688" y="2268564"/>
            <a:chExt cx="936104" cy="569271"/>
          </a:xfrm>
        </p:grpSpPr>
        <p:sp>
          <p:nvSpPr>
            <p:cNvPr id="4" name="橢圓 3"/>
            <p:cNvSpPr/>
            <p:nvPr/>
          </p:nvSpPr>
          <p:spPr>
            <a:xfrm>
              <a:off x="1615688" y="2268564"/>
              <a:ext cx="936104" cy="5692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755720" y="2383923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設備</a:t>
              </a:r>
              <a:endParaRPr lang="zh-TW" altLang="en-US" sz="1600" b="1" dirty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983246" y="1699293"/>
            <a:ext cx="936104" cy="569271"/>
            <a:chOff x="1615688" y="2268564"/>
            <a:chExt cx="936104" cy="569271"/>
          </a:xfrm>
        </p:grpSpPr>
        <p:sp>
          <p:nvSpPr>
            <p:cNvPr id="16" name="橢圓 15"/>
            <p:cNvSpPr/>
            <p:nvPr/>
          </p:nvSpPr>
          <p:spPr>
            <a:xfrm>
              <a:off x="1615688" y="2268564"/>
              <a:ext cx="936104" cy="5692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756896" y="2375404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學生</a:t>
              </a:r>
              <a:endParaRPr lang="zh-TW" altLang="en-US" sz="1600" b="1" dirty="0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961230" y="1530016"/>
            <a:ext cx="936104" cy="569271"/>
            <a:chOff x="1615688" y="2268564"/>
            <a:chExt cx="936104" cy="569271"/>
          </a:xfrm>
        </p:grpSpPr>
        <p:sp>
          <p:nvSpPr>
            <p:cNvPr id="19" name="橢圓 18"/>
            <p:cNvSpPr/>
            <p:nvPr/>
          </p:nvSpPr>
          <p:spPr>
            <a:xfrm>
              <a:off x="1615688" y="2268564"/>
              <a:ext cx="936104" cy="5692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755720" y="2383923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預算</a:t>
              </a:r>
              <a:endParaRPr lang="zh-TW" altLang="en-US" sz="1600" b="1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897334" y="1806133"/>
            <a:ext cx="936104" cy="569271"/>
            <a:chOff x="1615688" y="2268564"/>
            <a:chExt cx="936104" cy="569271"/>
          </a:xfrm>
        </p:grpSpPr>
        <p:sp>
          <p:nvSpPr>
            <p:cNvPr id="22" name="橢圓 21"/>
            <p:cNvSpPr/>
            <p:nvPr/>
          </p:nvSpPr>
          <p:spPr>
            <a:xfrm>
              <a:off x="1615688" y="2268564"/>
              <a:ext cx="936104" cy="5692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755720" y="2383923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課程</a:t>
              </a:r>
              <a:endParaRPr lang="zh-TW" altLang="en-US" sz="1600" b="1" dirty="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783701" y="1110323"/>
            <a:ext cx="936104" cy="569271"/>
            <a:chOff x="1615688" y="2268564"/>
            <a:chExt cx="936104" cy="569271"/>
          </a:xfrm>
        </p:grpSpPr>
        <p:sp>
          <p:nvSpPr>
            <p:cNvPr id="31" name="橢圓 30"/>
            <p:cNvSpPr/>
            <p:nvPr/>
          </p:nvSpPr>
          <p:spPr>
            <a:xfrm>
              <a:off x="1615688" y="2268564"/>
              <a:ext cx="936104" cy="5692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755720" y="2383923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語言</a:t>
              </a:r>
              <a:endParaRPr lang="zh-TW" altLang="en-US" sz="1600" b="1" dirty="0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1404560" y="630735"/>
            <a:ext cx="936104" cy="569271"/>
            <a:chOff x="1615688" y="2268564"/>
            <a:chExt cx="936104" cy="569271"/>
          </a:xfrm>
        </p:grpSpPr>
        <p:sp>
          <p:nvSpPr>
            <p:cNvPr id="34" name="橢圓 33"/>
            <p:cNvSpPr/>
            <p:nvPr/>
          </p:nvSpPr>
          <p:spPr>
            <a:xfrm>
              <a:off x="1615688" y="2268564"/>
              <a:ext cx="936104" cy="5692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1755720" y="2383923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人數</a:t>
              </a:r>
              <a:endParaRPr lang="zh-TW" altLang="en-US" sz="1600" b="1" dirty="0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545810" y="2188025"/>
            <a:ext cx="936104" cy="569271"/>
            <a:chOff x="1615688" y="2268564"/>
            <a:chExt cx="936104" cy="569271"/>
          </a:xfrm>
        </p:grpSpPr>
        <p:sp>
          <p:nvSpPr>
            <p:cNvPr id="39" name="橢圓 38"/>
            <p:cNvSpPr/>
            <p:nvPr/>
          </p:nvSpPr>
          <p:spPr>
            <a:xfrm>
              <a:off x="1615688" y="2268564"/>
              <a:ext cx="936104" cy="5692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1615688" y="2383924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數位講桌</a:t>
              </a:r>
              <a:endParaRPr lang="zh-TW" altLang="en-US" sz="1400" b="1" dirty="0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950579" y="2837835"/>
            <a:ext cx="936104" cy="569271"/>
            <a:chOff x="1615688" y="2268564"/>
            <a:chExt cx="936104" cy="569271"/>
          </a:xfrm>
        </p:grpSpPr>
        <p:sp>
          <p:nvSpPr>
            <p:cNvPr id="42" name="橢圓 41"/>
            <p:cNvSpPr/>
            <p:nvPr/>
          </p:nvSpPr>
          <p:spPr>
            <a:xfrm>
              <a:off x="1615688" y="2268564"/>
              <a:ext cx="936104" cy="5692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1755720" y="2383923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廚房</a:t>
              </a:r>
              <a:endParaRPr lang="zh-TW" altLang="en-US" sz="1600" b="1" dirty="0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2366010" y="800013"/>
            <a:ext cx="936104" cy="569271"/>
            <a:chOff x="1615688" y="2268564"/>
            <a:chExt cx="936104" cy="569271"/>
          </a:xfrm>
        </p:grpSpPr>
        <p:sp>
          <p:nvSpPr>
            <p:cNvPr id="45" name="橢圓 44"/>
            <p:cNvSpPr/>
            <p:nvPr/>
          </p:nvSpPr>
          <p:spPr>
            <a:xfrm>
              <a:off x="1615688" y="2268564"/>
              <a:ext cx="936104" cy="5692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1755720" y="2383923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參訪</a:t>
              </a:r>
              <a:endParaRPr lang="zh-TW" altLang="en-US" sz="1600" b="1" dirty="0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3267159" y="461459"/>
            <a:ext cx="936104" cy="569271"/>
            <a:chOff x="1615688" y="2268564"/>
            <a:chExt cx="936104" cy="569271"/>
          </a:xfrm>
        </p:grpSpPr>
        <p:sp>
          <p:nvSpPr>
            <p:cNvPr id="48" name="橢圓 47"/>
            <p:cNvSpPr/>
            <p:nvPr/>
          </p:nvSpPr>
          <p:spPr>
            <a:xfrm>
              <a:off x="1615688" y="2268564"/>
              <a:ext cx="936104" cy="5692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1755720" y="2383923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獎勵</a:t>
              </a:r>
              <a:endParaRPr lang="zh-TW" altLang="en-US" sz="1600" b="1" dirty="0"/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4037366" y="1025366"/>
            <a:ext cx="936104" cy="569271"/>
            <a:chOff x="1615688" y="2268564"/>
            <a:chExt cx="936104" cy="569271"/>
          </a:xfrm>
        </p:grpSpPr>
        <p:sp>
          <p:nvSpPr>
            <p:cNvPr id="51" name="橢圓 50"/>
            <p:cNvSpPr/>
            <p:nvPr/>
          </p:nvSpPr>
          <p:spPr>
            <a:xfrm>
              <a:off x="1615688" y="2268564"/>
              <a:ext cx="936104" cy="5692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1755720" y="2383924"/>
              <a:ext cx="796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必選修</a:t>
              </a:r>
              <a:endParaRPr lang="zh-TW" altLang="en-US" sz="1600" b="1" dirty="0"/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4833438" y="1394959"/>
            <a:ext cx="936104" cy="569271"/>
            <a:chOff x="1615688" y="2268564"/>
            <a:chExt cx="936104" cy="569271"/>
          </a:xfrm>
        </p:grpSpPr>
        <p:sp>
          <p:nvSpPr>
            <p:cNvPr id="54" name="橢圓 53"/>
            <p:cNvSpPr/>
            <p:nvPr/>
          </p:nvSpPr>
          <p:spPr>
            <a:xfrm>
              <a:off x="1615688" y="2268564"/>
              <a:ext cx="936104" cy="5692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1755720" y="2383923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報告</a:t>
              </a:r>
              <a:endParaRPr lang="zh-TW" altLang="en-US" sz="1600" b="1" dirty="0"/>
            </a:p>
          </p:txBody>
        </p:sp>
      </p:grpSp>
      <p:cxnSp>
        <p:nvCxnSpPr>
          <p:cNvPr id="10" name="直線接點 9"/>
          <p:cNvCxnSpPr>
            <a:stCxn id="30" idx="3"/>
          </p:cNvCxnSpPr>
          <p:nvPr/>
        </p:nvCxnSpPr>
        <p:spPr>
          <a:xfrm flipV="1">
            <a:off x="3524624" y="2349409"/>
            <a:ext cx="512742" cy="2807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30" idx="0"/>
            <a:endCxn id="19" idx="4"/>
          </p:cNvCxnSpPr>
          <p:nvPr/>
        </p:nvCxnSpPr>
        <p:spPr>
          <a:xfrm flipV="1">
            <a:off x="3179343" y="2099287"/>
            <a:ext cx="249939" cy="2501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H="1" flipV="1">
            <a:off x="2780494" y="2268564"/>
            <a:ext cx="180736" cy="18870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H="1">
            <a:off x="2551792" y="2665578"/>
            <a:ext cx="4094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 flipH="1">
            <a:off x="1886683" y="2837835"/>
            <a:ext cx="71483" cy="115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4" idx="2"/>
            <a:endCxn id="39" idx="6"/>
          </p:cNvCxnSpPr>
          <p:nvPr/>
        </p:nvCxnSpPr>
        <p:spPr>
          <a:xfrm flipH="1" flipV="1">
            <a:off x="1481914" y="2472661"/>
            <a:ext cx="133774" cy="8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16" idx="2"/>
            <a:endCxn id="31" idx="5"/>
          </p:cNvCxnSpPr>
          <p:nvPr/>
        </p:nvCxnSpPr>
        <p:spPr>
          <a:xfrm flipH="1" flipV="1">
            <a:off x="1582716" y="1596226"/>
            <a:ext cx="400530" cy="387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16" idx="1"/>
            <a:endCxn id="34" idx="5"/>
          </p:cNvCxnSpPr>
          <p:nvPr/>
        </p:nvCxnSpPr>
        <p:spPr>
          <a:xfrm flipV="1">
            <a:off x="2120335" y="1116638"/>
            <a:ext cx="83240" cy="666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19" idx="1"/>
          </p:cNvCxnSpPr>
          <p:nvPr/>
        </p:nvCxnSpPr>
        <p:spPr>
          <a:xfrm flipH="1" flipV="1">
            <a:off x="2961230" y="1394959"/>
            <a:ext cx="137089" cy="21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>
            <a:stCxn id="19" idx="0"/>
            <a:endCxn id="48" idx="4"/>
          </p:cNvCxnSpPr>
          <p:nvPr/>
        </p:nvCxnSpPr>
        <p:spPr>
          <a:xfrm flipV="1">
            <a:off x="3429282" y="1030730"/>
            <a:ext cx="305929" cy="499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>
            <a:stCxn id="22" idx="0"/>
            <a:endCxn id="51" idx="4"/>
          </p:cNvCxnSpPr>
          <p:nvPr/>
        </p:nvCxnSpPr>
        <p:spPr>
          <a:xfrm flipV="1">
            <a:off x="4365386" y="1594637"/>
            <a:ext cx="140032" cy="211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>
            <a:endCxn id="54" idx="3"/>
          </p:cNvCxnSpPr>
          <p:nvPr/>
        </p:nvCxnSpPr>
        <p:spPr>
          <a:xfrm flipV="1">
            <a:off x="4833438" y="1880862"/>
            <a:ext cx="137089" cy="83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群組 78"/>
          <p:cNvGrpSpPr/>
          <p:nvPr/>
        </p:nvGrpSpPr>
        <p:grpSpPr>
          <a:xfrm>
            <a:off x="160851" y="1596226"/>
            <a:ext cx="936104" cy="569271"/>
            <a:chOff x="1615688" y="2268564"/>
            <a:chExt cx="936104" cy="569271"/>
          </a:xfrm>
        </p:grpSpPr>
        <p:sp>
          <p:nvSpPr>
            <p:cNvPr id="80" name="橢圓 79"/>
            <p:cNvSpPr/>
            <p:nvPr/>
          </p:nvSpPr>
          <p:spPr>
            <a:xfrm>
              <a:off x="1615688" y="2268564"/>
              <a:ext cx="936104" cy="5692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1755720" y="2383923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打工</a:t>
              </a:r>
              <a:endParaRPr lang="zh-TW" altLang="en-US" sz="1600" b="1" dirty="0"/>
            </a:p>
          </p:txBody>
        </p:sp>
      </p:grpSp>
      <p:cxnSp>
        <p:nvCxnSpPr>
          <p:cNvPr id="84" name="直線接點 83"/>
          <p:cNvCxnSpPr>
            <a:stCxn id="16" idx="2"/>
            <a:endCxn id="80" idx="6"/>
          </p:cNvCxnSpPr>
          <p:nvPr/>
        </p:nvCxnSpPr>
        <p:spPr>
          <a:xfrm flipH="1" flipV="1">
            <a:off x="1096955" y="1880862"/>
            <a:ext cx="886291" cy="103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字方塊 65"/>
          <p:cNvSpPr txBox="1"/>
          <p:nvPr/>
        </p:nvSpPr>
        <p:spPr>
          <a:xfrm>
            <a:off x="2551792" y="3535690"/>
            <a:ext cx="134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</a:rPr>
              <a:t>直覺、情感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278599" y="3792436"/>
            <a:ext cx="936104" cy="569271"/>
            <a:chOff x="1278599" y="3792436"/>
            <a:chExt cx="936104" cy="569271"/>
          </a:xfrm>
        </p:grpSpPr>
        <p:sp>
          <p:nvSpPr>
            <p:cNvPr id="86" name="橢圓 85"/>
            <p:cNvSpPr/>
            <p:nvPr/>
          </p:nvSpPr>
          <p:spPr>
            <a:xfrm>
              <a:off x="1278599" y="3792436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1404560" y="3907794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關懷</a:t>
              </a:r>
              <a:endParaRPr lang="zh-TW" altLang="en-US" sz="1600" b="1" dirty="0"/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1098663" y="4482215"/>
            <a:ext cx="936104" cy="569271"/>
            <a:chOff x="1278599" y="3792436"/>
            <a:chExt cx="936104" cy="569271"/>
          </a:xfrm>
        </p:grpSpPr>
        <p:sp>
          <p:nvSpPr>
            <p:cNvPr id="72" name="橢圓 71"/>
            <p:cNvSpPr/>
            <p:nvPr/>
          </p:nvSpPr>
          <p:spPr>
            <a:xfrm>
              <a:off x="1278599" y="3792436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1404560" y="3907794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喜好</a:t>
              </a:r>
              <a:endParaRPr lang="zh-TW" altLang="en-US" sz="1600" b="1" dirty="0"/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1857505" y="4936127"/>
            <a:ext cx="976557" cy="569271"/>
            <a:chOff x="1278599" y="3792436"/>
            <a:chExt cx="976557" cy="569271"/>
          </a:xfrm>
        </p:grpSpPr>
        <p:sp>
          <p:nvSpPr>
            <p:cNvPr id="78" name="橢圓 77"/>
            <p:cNvSpPr/>
            <p:nvPr/>
          </p:nvSpPr>
          <p:spPr>
            <a:xfrm>
              <a:off x="1278599" y="3792436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1326681" y="3893505"/>
              <a:ext cx="928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自我分享</a:t>
              </a:r>
              <a:endParaRPr lang="zh-TW" altLang="en-US" sz="1400" b="1" dirty="0"/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336918" y="3442766"/>
            <a:ext cx="936104" cy="569271"/>
            <a:chOff x="1278599" y="3792436"/>
            <a:chExt cx="936104" cy="569271"/>
          </a:xfrm>
        </p:grpSpPr>
        <p:sp>
          <p:nvSpPr>
            <p:cNvPr id="85" name="橢圓 84"/>
            <p:cNvSpPr/>
            <p:nvPr/>
          </p:nvSpPr>
          <p:spPr>
            <a:xfrm>
              <a:off x="1278599" y="3792436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1404560" y="3907794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感情</a:t>
              </a:r>
              <a:endParaRPr lang="zh-TW" altLang="en-US" sz="1600" b="1" dirty="0"/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182815" y="4152656"/>
            <a:ext cx="936104" cy="569271"/>
            <a:chOff x="1278599" y="3792436"/>
            <a:chExt cx="936104" cy="569271"/>
          </a:xfrm>
        </p:grpSpPr>
        <p:sp>
          <p:nvSpPr>
            <p:cNvPr id="89" name="橢圓 88"/>
            <p:cNvSpPr/>
            <p:nvPr/>
          </p:nvSpPr>
          <p:spPr>
            <a:xfrm>
              <a:off x="1278599" y="3792436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1404560" y="3907794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生活</a:t>
              </a:r>
              <a:endParaRPr lang="zh-TW" altLang="en-US" sz="1600" b="1" dirty="0"/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77758" y="4906448"/>
            <a:ext cx="936104" cy="569271"/>
            <a:chOff x="1278599" y="3792436"/>
            <a:chExt cx="936104" cy="569271"/>
          </a:xfrm>
        </p:grpSpPr>
        <p:sp>
          <p:nvSpPr>
            <p:cNvPr id="92" name="橢圓 91"/>
            <p:cNvSpPr/>
            <p:nvPr/>
          </p:nvSpPr>
          <p:spPr>
            <a:xfrm>
              <a:off x="1278599" y="3792436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1404560" y="3907794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聽覺</a:t>
              </a:r>
              <a:endParaRPr lang="zh-TW" altLang="en-US" sz="1600" b="1" dirty="0"/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247315" y="5564581"/>
            <a:ext cx="936104" cy="569271"/>
            <a:chOff x="1278599" y="3792436"/>
            <a:chExt cx="936104" cy="569271"/>
          </a:xfrm>
        </p:grpSpPr>
        <p:sp>
          <p:nvSpPr>
            <p:cNvPr id="95" name="橢圓 94"/>
            <p:cNvSpPr/>
            <p:nvPr/>
          </p:nvSpPr>
          <p:spPr>
            <a:xfrm>
              <a:off x="1278599" y="3792436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404560" y="3907794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視覺</a:t>
              </a:r>
              <a:endParaRPr lang="zh-TW" altLang="en-US" sz="1600" b="1" dirty="0"/>
            </a:p>
          </p:txBody>
        </p:sp>
      </p:grpSp>
      <p:grpSp>
        <p:nvGrpSpPr>
          <p:cNvPr id="97" name="群組 96"/>
          <p:cNvGrpSpPr/>
          <p:nvPr/>
        </p:nvGrpSpPr>
        <p:grpSpPr>
          <a:xfrm>
            <a:off x="1810347" y="5721769"/>
            <a:ext cx="951201" cy="569271"/>
            <a:chOff x="1278599" y="3792436"/>
            <a:chExt cx="951201" cy="569271"/>
          </a:xfrm>
        </p:grpSpPr>
        <p:sp>
          <p:nvSpPr>
            <p:cNvPr id="98" name="橢圓 97"/>
            <p:cNvSpPr/>
            <p:nvPr/>
          </p:nvSpPr>
          <p:spPr>
            <a:xfrm>
              <a:off x="1278599" y="3792436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306039" y="3935271"/>
              <a:ext cx="9237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案例分析</a:t>
              </a:r>
              <a:endParaRPr lang="zh-TW" altLang="en-US" sz="1400" b="1" dirty="0"/>
            </a:p>
          </p:txBody>
        </p:sp>
      </p:grpSp>
      <p:cxnSp>
        <p:nvCxnSpPr>
          <p:cNvPr id="9" name="直線接點 8"/>
          <p:cNvCxnSpPr>
            <a:endCxn id="86" idx="6"/>
          </p:cNvCxnSpPr>
          <p:nvPr/>
        </p:nvCxnSpPr>
        <p:spPr>
          <a:xfrm flipH="1">
            <a:off x="2214703" y="4077072"/>
            <a:ext cx="3370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86" idx="1"/>
            <a:endCxn id="85" idx="6"/>
          </p:cNvCxnSpPr>
          <p:nvPr/>
        </p:nvCxnSpPr>
        <p:spPr>
          <a:xfrm flipH="1" flipV="1">
            <a:off x="1273022" y="3727402"/>
            <a:ext cx="142666" cy="148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86" idx="2"/>
            <a:endCxn id="89" idx="7"/>
          </p:cNvCxnSpPr>
          <p:nvPr/>
        </p:nvCxnSpPr>
        <p:spPr>
          <a:xfrm flipH="1">
            <a:off x="981830" y="4077072"/>
            <a:ext cx="296769" cy="1589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endCxn id="72" idx="7"/>
          </p:cNvCxnSpPr>
          <p:nvPr/>
        </p:nvCxnSpPr>
        <p:spPr>
          <a:xfrm flipH="1">
            <a:off x="1897678" y="4328265"/>
            <a:ext cx="553620" cy="2373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/>
          <p:cNvCxnSpPr>
            <a:stCxn id="72" idx="2"/>
            <a:endCxn id="92" idx="7"/>
          </p:cNvCxnSpPr>
          <p:nvPr/>
        </p:nvCxnSpPr>
        <p:spPr>
          <a:xfrm flipH="1">
            <a:off x="876773" y="4766851"/>
            <a:ext cx="221890" cy="2229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/>
          <p:cNvCxnSpPr>
            <a:endCxn id="95" idx="7"/>
          </p:cNvCxnSpPr>
          <p:nvPr/>
        </p:nvCxnSpPr>
        <p:spPr>
          <a:xfrm flipH="1">
            <a:off x="1046330" y="5021806"/>
            <a:ext cx="298025" cy="6261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/>
          <p:cNvCxnSpPr/>
          <p:nvPr/>
        </p:nvCxnSpPr>
        <p:spPr>
          <a:xfrm flipH="1">
            <a:off x="2506042" y="4361707"/>
            <a:ext cx="121742" cy="5744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>
            <a:stCxn id="78" idx="4"/>
            <a:endCxn id="98" idx="0"/>
          </p:cNvCxnSpPr>
          <p:nvPr/>
        </p:nvCxnSpPr>
        <p:spPr>
          <a:xfrm flipH="1">
            <a:off x="2278399" y="5505398"/>
            <a:ext cx="47158" cy="2163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字方塊 106"/>
          <p:cNvSpPr txBox="1"/>
          <p:nvPr/>
        </p:nvSpPr>
        <p:spPr>
          <a:xfrm>
            <a:off x="3779917" y="4201343"/>
            <a:ext cx="1190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C000"/>
                </a:solidFill>
              </a:rPr>
              <a:t>積極、正面</a:t>
            </a:r>
            <a:endParaRPr lang="zh-TW" altLang="en-US" sz="1400" b="1" dirty="0">
              <a:solidFill>
                <a:srgbClr val="FFC000"/>
              </a:solidFill>
            </a:endParaRPr>
          </a:p>
        </p:txBody>
      </p:sp>
      <p:grpSp>
        <p:nvGrpSpPr>
          <p:cNvPr id="112" name="群組 111"/>
          <p:cNvGrpSpPr/>
          <p:nvPr/>
        </p:nvGrpSpPr>
        <p:grpSpPr>
          <a:xfrm>
            <a:off x="3127127" y="4982416"/>
            <a:ext cx="936104" cy="569271"/>
            <a:chOff x="3530152" y="5110668"/>
            <a:chExt cx="936104" cy="569271"/>
          </a:xfrm>
        </p:grpSpPr>
        <p:sp>
          <p:nvSpPr>
            <p:cNvPr id="109" name="橢圓 108"/>
            <p:cNvSpPr/>
            <p:nvPr/>
          </p:nvSpPr>
          <p:spPr>
            <a:xfrm>
              <a:off x="3530152" y="5110668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3644157" y="5220762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專業</a:t>
              </a:r>
              <a:endParaRPr lang="zh-TW" altLang="en-US" sz="1600" b="1" dirty="0"/>
            </a:p>
          </p:txBody>
        </p:sp>
      </p:grpSp>
      <p:grpSp>
        <p:nvGrpSpPr>
          <p:cNvPr id="113" name="群組 112"/>
          <p:cNvGrpSpPr/>
          <p:nvPr/>
        </p:nvGrpSpPr>
        <p:grpSpPr>
          <a:xfrm>
            <a:off x="4344180" y="5110668"/>
            <a:ext cx="936104" cy="569271"/>
            <a:chOff x="3530152" y="5110668"/>
            <a:chExt cx="936104" cy="569271"/>
          </a:xfrm>
        </p:grpSpPr>
        <p:sp>
          <p:nvSpPr>
            <p:cNvPr id="114" name="橢圓 113"/>
            <p:cNvSpPr/>
            <p:nvPr/>
          </p:nvSpPr>
          <p:spPr>
            <a:xfrm>
              <a:off x="3530152" y="5110668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5" name="文字方塊 114"/>
            <p:cNvSpPr txBox="1"/>
            <p:nvPr/>
          </p:nvSpPr>
          <p:spPr>
            <a:xfrm>
              <a:off x="3530152" y="5269851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增加自信</a:t>
              </a:r>
              <a:endParaRPr lang="zh-TW" altLang="en-US" sz="1400" b="1" dirty="0"/>
            </a:p>
          </p:txBody>
        </p:sp>
      </p:grpSp>
      <p:grpSp>
        <p:nvGrpSpPr>
          <p:cNvPr id="116" name="群組 115"/>
          <p:cNvGrpSpPr/>
          <p:nvPr/>
        </p:nvGrpSpPr>
        <p:grpSpPr>
          <a:xfrm>
            <a:off x="2778094" y="5733857"/>
            <a:ext cx="981985" cy="569271"/>
            <a:chOff x="3530152" y="5110668"/>
            <a:chExt cx="981985" cy="569271"/>
          </a:xfrm>
        </p:grpSpPr>
        <p:sp>
          <p:nvSpPr>
            <p:cNvPr id="117" name="橢圓 116"/>
            <p:cNvSpPr/>
            <p:nvPr/>
          </p:nvSpPr>
          <p:spPr>
            <a:xfrm>
              <a:off x="3530152" y="5110668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8" name="文字方塊 117"/>
            <p:cNvSpPr txBox="1"/>
            <p:nvPr/>
          </p:nvSpPr>
          <p:spPr>
            <a:xfrm>
              <a:off x="3614229" y="5220762"/>
              <a:ext cx="8979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證照輔導</a:t>
              </a:r>
              <a:endParaRPr lang="zh-TW" altLang="en-US" sz="1400" b="1" dirty="0"/>
            </a:p>
          </p:txBody>
        </p:sp>
      </p:grpSp>
      <p:grpSp>
        <p:nvGrpSpPr>
          <p:cNvPr id="119" name="群組 118"/>
          <p:cNvGrpSpPr/>
          <p:nvPr/>
        </p:nvGrpSpPr>
        <p:grpSpPr>
          <a:xfrm>
            <a:off x="4874395" y="5724384"/>
            <a:ext cx="936104" cy="569271"/>
            <a:chOff x="3530152" y="5110668"/>
            <a:chExt cx="936104" cy="569271"/>
          </a:xfrm>
        </p:grpSpPr>
        <p:sp>
          <p:nvSpPr>
            <p:cNvPr id="120" name="橢圓 119"/>
            <p:cNvSpPr/>
            <p:nvPr/>
          </p:nvSpPr>
          <p:spPr>
            <a:xfrm>
              <a:off x="3530152" y="5110668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1" name="文字方塊 120"/>
            <p:cNvSpPr txBox="1"/>
            <p:nvPr/>
          </p:nvSpPr>
          <p:spPr>
            <a:xfrm>
              <a:off x="3644157" y="5220762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獎勵</a:t>
              </a:r>
              <a:endParaRPr lang="zh-TW" altLang="en-US" sz="1600" b="1" dirty="0"/>
            </a:p>
          </p:txBody>
        </p:sp>
      </p:grpSp>
      <p:grpSp>
        <p:nvGrpSpPr>
          <p:cNvPr id="122" name="群組 121"/>
          <p:cNvGrpSpPr/>
          <p:nvPr/>
        </p:nvGrpSpPr>
        <p:grpSpPr>
          <a:xfrm>
            <a:off x="3714198" y="5902837"/>
            <a:ext cx="936104" cy="569271"/>
            <a:chOff x="3530152" y="5110668"/>
            <a:chExt cx="936104" cy="569271"/>
          </a:xfrm>
        </p:grpSpPr>
        <p:sp>
          <p:nvSpPr>
            <p:cNvPr id="123" name="橢圓 122"/>
            <p:cNvSpPr/>
            <p:nvPr/>
          </p:nvSpPr>
          <p:spPr>
            <a:xfrm>
              <a:off x="3530152" y="5110668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4" name="文字方塊 123"/>
            <p:cNvSpPr txBox="1"/>
            <p:nvPr/>
          </p:nvSpPr>
          <p:spPr>
            <a:xfrm>
              <a:off x="3644157" y="5220762"/>
              <a:ext cx="6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創業</a:t>
              </a:r>
              <a:endParaRPr lang="zh-TW" altLang="en-US" sz="1600" b="1" dirty="0"/>
            </a:p>
          </p:txBody>
        </p:sp>
      </p:grpSp>
      <p:cxnSp>
        <p:nvCxnSpPr>
          <p:cNvPr id="126" name="直線接點 125"/>
          <p:cNvCxnSpPr>
            <a:endCxn id="28" idx="0"/>
          </p:cNvCxnSpPr>
          <p:nvPr/>
        </p:nvCxnSpPr>
        <p:spPr>
          <a:xfrm>
            <a:off x="4382647" y="4124586"/>
            <a:ext cx="0" cy="38453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接點 127"/>
          <p:cNvCxnSpPr>
            <a:endCxn id="109" idx="7"/>
          </p:cNvCxnSpPr>
          <p:nvPr/>
        </p:nvCxnSpPr>
        <p:spPr>
          <a:xfrm flipH="1">
            <a:off x="3926142" y="5006918"/>
            <a:ext cx="203683" cy="58866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接點 129"/>
          <p:cNvCxnSpPr/>
          <p:nvPr/>
        </p:nvCxnSpPr>
        <p:spPr>
          <a:xfrm>
            <a:off x="4575434" y="4936127"/>
            <a:ext cx="117972" cy="17454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接點 131"/>
          <p:cNvCxnSpPr>
            <a:endCxn id="117" idx="0"/>
          </p:cNvCxnSpPr>
          <p:nvPr/>
        </p:nvCxnSpPr>
        <p:spPr>
          <a:xfrm flipH="1">
            <a:off x="3246146" y="5564581"/>
            <a:ext cx="209013" cy="1692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接點 133"/>
          <p:cNvCxnSpPr>
            <a:stCxn id="109" idx="5"/>
            <a:endCxn id="123" idx="0"/>
          </p:cNvCxnSpPr>
          <p:nvPr/>
        </p:nvCxnSpPr>
        <p:spPr>
          <a:xfrm>
            <a:off x="3926142" y="5468319"/>
            <a:ext cx="256108" cy="43451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接點 135"/>
          <p:cNvCxnSpPr>
            <a:stCxn id="114" idx="5"/>
            <a:endCxn id="120" idx="0"/>
          </p:cNvCxnSpPr>
          <p:nvPr/>
        </p:nvCxnSpPr>
        <p:spPr>
          <a:xfrm>
            <a:off x="5143195" y="5596571"/>
            <a:ext cx="199252" cy="12781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群組 140"/>
          <p:cNvGrpSpPr/>
          <p:nvPr/>
        </p:nvGrpSpPr>
        <p:grpSpPr>
          <a:xfrm>
            <a:off x="5861895" y="1369284"/>
            <a:ext cx="1072512" cy="569271"/>
            <a:chOff x="5929688" y="1637910"/>
            <a:chExt cx="1072512" cy="569271"/>
          </a:xfrm>
        </p:grpSpPr>
        <p:sp>
          <p:nvSpPr>
            <p:cNvPr id="138" name="橢圓 137"/>
            <p:cNvSpPr/>
            <p:nvPr/>
          </p:nvSpPr>
          <p:spPr>
            <a:xfrm>
              <a:off x="5929688" y="1637910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0" name="文字方塊 139"/>
            <p:cNvSpPr txBox="1"/>
            <p:nvPr/>
          </p:nvSpPr>
          <p:spPr>
            <a:xfrm>
              <a:off x="5979640" y="1753270"/>
              <a:ext cx="1022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行為勸導</a:t>
              </a:r>
              <a:endParaRPr lang="zh-TW" altLang="en-US" sz="1400" b="1" dirty="0"/>
            </a:p>
          </p:txBody>
        </p:sp>
      </p:grpSp>
      <p:grpSp>
        <p:nvGrpSpPr>
          <p:cNvPr id="142" name="群組 141"/>
          <p:cNvGrpSpPr/>
          <p:nvPr/>
        </p:nvGrpSpPr>
        <p:grpSpPr>
          <a:xfrm>
            <a:off x="6385231" y="2050139"/>
            <a:ext cx="1072512" cy="569271"/>
            <a:chOff x="5929688" y="1637910"/>
            <a:chExt cx="1072512" cy="569271"/>
          </a:xfrm>
        </p:grpSpPr>
        <p:sp>
          <p:nvSpPr>
            <p:cNvPr id="143" name="橢圓 142"/>
            <p:cNvSpPr/>
            <p:nvPr/>
          </p:nvSpPr>
          <p:spPr>
            <a:xfrm>
              <a:off x="5929688" y="1637910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4" name="文字方塊 143"/>
            <p:cNvSpPr txBox="1"/>
            <p:nvPr/>
          </p:nvSpPr>
          <p:spPr>
            <a:xfrm>
              <a:off x="5979640" y="1753270"/>
              <a:ext cx="1022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教師評鑑</a:t>
              </a:r>
              <a:endParaRPr lang="zh-TW" altLang="en-US" sz="1400" b="1" dirty="0"/>
            </a:p>
          </p:txBody>
        </p:sp>
      </p:grpSp>
      <p:sp>
        <p:nvSpPr>
          <p:cNvPr id="145" name="文字方塊 144"/>
          <p:cNvSpPr txBox="1"/>
          <p:nvPr/>
        </p:nvSpPr>
        <p:spPr>
          <a:xfrm>
            <a:off x="5242821" y="2689659"/>
            <a:ext cx="134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/>
              <a:t>謹慎、負面</a:t>
            </a:r>
            <a:endParaRPr lang="zh-TW" altLang="en-US" sz="1400" b="1" dirty="0"/>
          </a:p>
        </p:txBody>
      </p:sp>
      <p:cxnSp>
        <p:nvCxnSpPr>
          <p:cNvPr id="147" name="直線接點 146"/>
          <p:cNvCxnSpPr/>
          <p:nvPr/>
        </p:nvCxnSpPr>
        <p:spPr>
          <a:xfrm flipH="1">
            <a:off x="2982243" y="3761139"/>
            <a:ext cx="752968" cy="3077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接點 148"/>
          <p:cNvCxnSpPr/>
          <p:nvPr/>
        </p:nvCxnSpPr>
        <p:spPr>
          <a:xfrm flipV="1">
            <a:off x="4988400" y="2665578"/>
            <a:ext cx="354047" cy="53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群組 149"/>
          <p:cNvGrpSpPr/>
          <p:nvPr/>
        </p:nvGrpSpPr>
        <p:grpSpPr>
          <a:xfrm>
            <a:off x="5304492" y="611495"/>
            <a:ext cx="1072512" cy="569271"/>
            <a:chOff x="5929688" y="1637910"/>
            <a:chExt cx="1072512" cy="569271"/>
          </a:xfrm>
        </p:grpSpPr>
        <p:sp>
          <p:nvSpPr>
            <p:cNvPr id="151" name="橢圓 150"/>
            <p:cNvSpPr/>
            <p:nvPr/>
          </p:nvSpPr>
          <p:spPr>
            <a:xfrm>
              <a:off x="5929688" y="1637910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2" name="文字方塊 151"/>
            <p:cNvSpPr txBox="1"/>
            <p:nvPr/>
          </p:nvSpPr>
          <p:spPr>
            <a:xfrm>
              <a:off x="5979640" y="1753270"/>
              <a:ext cx="1022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滑手機</a:t>
              </a:r>
              <a:endParaRPr lang="zh-TW" altLang="en-US" sz="1400" b="1" dirty="0"/>
            </a:p>
          </p:txBody>
        </p:sp>
      </p:grpSp>
      <p:grpSp>
        <p:nvGrpSpPr>
          <p:cNvPr id="153" name="群組 152"/>
          <p:cNvGrpSpPr/>
          <p:nvPr/>
        </p:nvGrpSpPr>
        <p:grpSpPr>
          <a:xfrm>
            <a:off x="6259914" y="442219"/>
            <a:ext cx="936104" cy="569271"/>
            <a:chOff x="5929688" y="1637910"/>
            <a:chExt cx="936104" cy="569271"/>
          </a:xfrm>
        </p:grpSpPr>
        <p:sp>
          <p:nvSpPr>
            <p:cNvPr id="154" name="橢圓 153"/>
            <p:cNvSpPr/>
            <p:nvPr/>
          </p:nvSpPr>
          <p:spPr>
            <a:xfrm>
              <a:off x="5929688" y="1637910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6113804" y="1753270"/>
              <a:ext cx="6612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曠課</a:t>
              </a:r>
              <a:endParaRPr lang="zh-TW" altLang="en-US" sz="1600" b="1" dirty="0"/>
            </a:p>
          </p:txBody>
        </p:sp>
      </p:grpSp>
      <p:grpSp>
        <p:nvGrpSpPr>
          <p:cNvPr id="156" name="群組 155"/>
          <p:cNvGrpSpPr/>
          <p:nvPr/>
        </p:nvGrpSpPr>
        <p:grpSpPr>
          <a:xfrm>
            <a:off x="7360560" y="1343689"/>
            <a:ext cx="957898" cy="569271"/>
            <a:chOff x="5929688" y="1637910"/>
            <a:chExt cx="957898" cy="569271"/>
          </a:xfrm>
        </p:grpSpPr>
        <p:sp>
          <p:nvSpPr>
            <p:cNvPr id="157" name="橢圓 156"/>
            <p:cNvSpPr/>
            <p:nvPr/>
          </p:nvSpPr>
          <p:spPr>
            <a:xfrm>
              <a:off x="5929688" y="1637910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8" name="文字方塊 157"/>
            <p:cNvSpPr txBox="1"/>
            <p:nvPr/>
          </p:nvSpPr>
          <p:spPr>
            <a:xfrm>
              <a:off x="5984736" y="1778610"/>
              <a:ext cx="902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未交報告</a:t>
              </a:r>
              <a:endParaRPr lang="zh-TW" altLang="en-US" sz="1400" b="1" dirty="0"/>
            </a:p>
          </p:txBody>
        </p:sp>
      </p:grpSp>
      <p:grpSp>
        <p:nvGrpSpPr>
          <p:cNvPr id="159" name="群組 158"/>
          <p:cNvGrpSpPr/>
          <p:nvPr/>
        </p:nvGrpSpPr>
        <p:grpSpPr>
          <a:xfrm>
            <a:off x="7110962" y="740732"/>
            <a:ext cx="936104" cy="569271"/>
            <a:chOff x="5929688" y="1637910"/>
            <a:chExt cx="936104" cy="569271"/>
          </a:xfrm>
        </p:grpSpPr>
        <p:sp>
          <p:nvSpPr>
            <p:cNvPr id="160" name="橢圓 159"/>
            <p:cNvSpPr/>
            <p:nvPr/>
          </p:nvSpPr>
          <p:spPr>
            <a:xfrm>
              <a:off x="5929688" y="1637910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1" name="文字方塊 160"/>
            <p:cNvSpPr txBox="1"/>
            <p:nvPr/>
          </p:nvSpPr>
          <p:spPr>
            <a:xfrm>
              <a:off x="6113804" y="1753270"/>
              <a:ext cx="6612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睡覺</a:t>
              </a:r>
              <a:endParaRPr lang="zh-TW" altLang="en-US" sz="1600" b="1" dirty="0"/>
            </a:p>
          </p:txBody>
        </p:sp>
      </p:grpSp>
      <p:cxnSp>
        <p:nvCxnSpPr>
          <p:cNvPr id="163" name="直線接點 162"/>
          <p:cNvCxnSpPr>
            <a:endCxn id="138" idx="3"/>
          </p:cNvCxnSpPr>
          <p:nvPr/>
        </p:nvCxnSpPr>
        <p:spPr>
          <a:xfrm flipV="1">
            <a:off x="5734205" y="1855187"/>
            <a:ext cx="264779" cy="369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接點 164"/>
          <p:cNvCxnSpPr/>
          <p:nvPr/>
        </p:nvCxnSpPr>
        <p:spPr>
          <a:xfrm flipV="1">
            <a:off x="5877927" y="2457273"/>
            <a:ext cx="545200" cy="556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接點 166"/>
          <p:cNvCxnSpPr>
            <a:stCxn id="138" idx="1"/>
          </p:cNvCxnSpPr>
          <p:nvPr/>
        </p:nvCxnSpPr>
        <p:spPr>
          <a:xfrm flipH="1" flipV="1">
            <a:off x="5911847" y="1180766"/>
            <a:ext cx="87137" cy="271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接點 168"/>
          <p:cNvCxnSpPr>
            <a:stCxn id="138" idx="7"/>
          </p:cNvCxnSpPr>
          <p:nvPr/>
        </p:nvCxnSpPr>
        <p:spPr>
          <a:xfrm flipH="1" flipV="1">
            <a:off x="6660232" y="1084648"/>
            <a:ext cx="678" cy="368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接點 170"/>
          <p:cNvCxnSpPr>
            <a:endCxn id="160" idx="3"/>
          </p:cNvCxnSpPr>
          <p:nvPr/>
        </p:nvCxnSpPr>
        <p:spPr>
          <a:xfrm flipV="1">
            <a:off x="6774660" y="1226635"/>
            <a:ext cx="473391" cy="337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接點 172"/>
          <p:cNvCxnSpPr>
            <a:endCxn id="157" idx="2"/>
          </p:cNvCxnSpPr>
          <p:nvPr/>
        </p:nvCxnSpPr>
        <p:spPr>
          <a:xfrm flipV="1">
            <a:off x="6774660" y="1628325"/>
            <a:ext cx="585900" cy="154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文字方塊 175"/>
          <p:cNvSpPr txBox="1"/>
          <p:nvPr/>
        </p:nvSpPr>
        <p:spPr>
          <a:xfrm>
            <a:off x="5375403" y="3327874"/>
            <a:ext cx="134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B050"/>
                </a:solidFill>
              </a:rPr>
              <a:t>創意、巧思</a:t>
            </a:r>
            <a:endParaRPr lang="zh-TW" altLang="en-US" sz="1400" b="1" dirty="0">
              <a:solidFill>
                <a:srgbClr val="00B050"/>
              </a:solidFill>
            </a:endParaRPr>
          </a:p>
        </p:txBody>
      </p:sp>
      <p:grpSp>
        <p:nvGrpSpPr>
          <p:cNvPr id="181" name="群組 180"/>
          <p:cNvGrpSpPr/>
          <p:nvPr/>
        </p:nvGrpSpPr>
        <p:grpSpPr>
          <a:xfrm>
            <a:off x="7182773" y="3939849"/>
            <a:ext cx="970329" cy="569271"/>
            <a:chOff x="6796779" y="3011841"/>
            <a:chExt cx="970329" cy="569271"/>
          </a:xfrm>
        </p:grpSpPr>
        <p:sp>
          <p:nvSpPr>
            <p:cNvPr id="178" name="橢圓 177"/>
            <p:cNvSpPr/>
            <p:nvPr/>
          </p:nvSpPr>
          <p:spPr>
            <a:xfrm>
              <a:off x="6796779" y="3011841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0" name="文字方塊 179"/>
            <p:cNvSpPr txBox="1"/>
            <p:nvPr/>
          </p:nvSpPr>
          <p:spPr>
            <a:xfrm>
              <a:off x="6823048" y="3143208"/>
              <a:ext cx="9440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角色扮演</a:t>
              </a:r>
              <a:endParaRPr lang="zh-TW" altLang="en-US" sz="1400" b="1" dirty="0"/>
            </a:p>
          </p:txBody>
        </p:sp>
      </p:grpSp>
      <p:grpSp>
        <p:nvGrpSpPr>
          <p:cNvPr id="182" name="群組 181"/>
          <p:cNvGrpSpPr/>
          <p:nvPr/>
        </p:nvGrpSpPr>
        <p:grpSpPr>
          <a:xfrm>
            <a:off x="6972578" y="3043238"/>
            <a:ext cx="970329" cy="569271"/>
            <a:chOff x="6796779" y="3011841"/>
            <a:chExt cx="970329" cy="569271"/>
          </a:xfrm>
        </p:grpSpPr>
        <p:sp>
          <p:nvSpPr>
            <p:cNvPr id="183" name="橢圓 182"/>
            <p:cNvSpPr/>
            <p:nvPr/>
          </p:nvSpPr>
          <p:spPr>
            <a:xfrm>
              <a:off x="6796779" y="3011841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4" name="文字方塊 183"/>
            <p:cNvSpPr txBox="1"/>
            <p:nvPr/>
          </p:nvSpPr>
          <p:spPr>
            <a:xfrm>
              <a:off x="6823048" y="3143208"/>
              <a:ext cx="9440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多元教學</a:t>
              </a:r>
              <a:endParaRPr lang="zh-TW" altLang="en-US" sz="1400" b="1" dirty="0"/>
            </a:p>
          </p:txBody>
        </p:sp>
      </p:grpSp>
      <p:grpSp>
        <p:nvGrpSpPr>
          <p:cNvPr id="186" name="群組 185"/>
          <p:cNvGrpSpPr/>
          <p:nvPr/>
        </p:nvGrpSpPr>
        <p:grpSpPr>
          <a:xfrm>
            <a:off x="7360560" y="2301084"/>
            <a:ext cx="970329" cy="569271"/>
            <a:chOff x="6796779" y="3011841"/>
            <a:chExt cx="970329" cy="569271"/>
          </a:xfrm>
        </p:grpSpPr>
        <p:sp>
          <p:nvSpPr>
            <p:cNvPr id="187" name="橢圓 186"/>
            <p:cNvSpPr/>
            <p:nvPr/>
          </p:nvSpPr>
          <p:spPr>
            <a:xfrm>
              <a:off x="6796779" y="3011841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8" name="文字方塊 187"/>
            <p:cNvSpPr txBox="1"/>
            <p:nvPr/>
          </p:nvSpPr>
          <p:spPr>
            <a:xfrm>
              <a:off x="6823048" y="3143208"/>
              <a:ext cx="9440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多媒體</a:t>
              </a:r>
              <a:endParaRPr lang="zh-TW" altLang="en-US" sz="1400" b="1" dirty="0"/>
            </a:p>
          </p:txBody>
        </p:sp>
      </p:grpSp>
      <p:grpSp>
        <p:nvGrpSpPr>
          <p:cNvPr id="189" name="群組 188"/>
          <p:cNvGrpSpPr/>
          <p:nvPr/>
        </p:nvGrpSpPr>
        <p:grpSpPr>
          <a:xfrm>
            <a:off x="8173671" y="2689659"/>
            <a:ext cx="970329" cy="569271"/>
            <a:chOff x="6796779" y="3011841"/>
            <a:chExt cx="970329" cy="569271"/>
          </a:xfrm>
        </p:grpSpPr>
        <p:sp>
          <p:nvSpPr>
            <p:cNvPr id="190" name="橢圓 189"/>
            <p:cNvSpPr/>
            <p:nvPr/>
          </p:nvSpPr>
          <p:spPr>
            <a:xfrm>
              <a:off x="6796779" y="3011841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1" name="文字方塊 190"/>
            <p:cNvSpPr txBox="1"/>
            <p:nvPr/>
          </p:nvSpPr>
          <p:spPr>
            <a:xfrm>
              <a:off x="6823048" y="3143208"/>
              <a:ext cx="9440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戶外教學</a:t>
              </a:r>
              <a:endParaRPr lang="zh-TW" altLang="en-US" sz="1400" b="1" dirty="0"/>
            </a:p>
          </p:txBody>
        </p:sp>
      </p:grpSp>
      <p:grpSp>
        <p:nvGrpSpPr>
          <p:cNvPr id="192" name="群組 191"/>
          <p:cNvGrpSpPr/>
          <p:nvPr/>
        </p:nvGrpSpPr>
        <p:grpSpPr>
          <a:xfrm>
            <a:off x="8116971" y="3360732"/>
            <a:ext cx="970329" cy="569271"/>
            <a:chOff x="6796779" y="3011841"/>
            <a:chExt cx="970329" cy="569271"/>
          </a:xfrm>
        </p:grpSpPr>
        <p:sp>
          <p:nvSpPr>
            <p:cNvPr id="193" name="橢圓 192"/>
            <p:cNvSpPr/>
            <p:nvPr/>
          </p:nvSpPr>
          <p:spPr>
            <a:xfrm>
              <a:off x="6796779" y="3011841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4" name="文字方塊 193"/>
            <p:cNvSpPr txBox="1"/>
            <p:nvPr/>
          </p:nvSpPr>
          <p:spPr>
            <a:xfrm>
              <a:off x="6823048" y="3143208"/>
              <a:ext cx="9440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分組競賽</a:t>
              </a:r>
              <a:endParaRPr lang="zh-TW" altLang="en-US" sz="1400" b="1" dirty="0"/>
            </a:p>
          </p:txBody>
        </p:sp>
      </p:grpSp>
      <p:cxnSp>
        <p:nvCxnSpPr>
          <p:cNvPr id="198" name="直線接點 197"/>
          <p:cNvCxnSpPr>
            <a:stCxn id="26" idx="3"/>
            <a:endCxn id="183" idx="3"/>
          </p:cNvCxnSpPr>
          <p:nvPr/>
        </p:nvCxnSpPr>
        <p:spPr>
          <a:xfrm flipV="1">
            <a:off x="6860559" y="3529141"/>
            <a:ext cx="249108" cy="10542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接點 199"/>
          <p:cNvCxnSpPr>
            <a:endCxn id="187" idx="3"/>
          </p:cNvCxnSpPr>
          <p:nvPr/>
        </p:nvCxnSpPr>
        <p:spPr>
          <a:xfrm flipH="1" flipV="1">
            <a:off x="7497649" y="2786987"/>
            <a:ext cx="81365" cy="25625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接點 201"/>
          <p:cNvCxnSpPr>
            <a:stCxn id="184" idx="3"/>
            <a:endCxn id="190" idx="3"/>
          </p:cNvCxnSpPr>
          <p:nvPr/>
        </p:nvCxnSpPr>
        <p:spPr>
          <a:xfrm flipV="1">
            <a:off x="7942907" y="3175562"/>
            <a:ext cx="367853" cy="1529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接點 203"/>
          <p:cNvCxnSpPr>
            <a:stCxn id="183" idx="5"/>
            <a:endCxn id="193" idx="2"/>
          </p:cNvCxnSpPr>
          <p:nvPr/>
        </p:nvCxnSpPr>
        <p:spPr>
          <a:xfrm>
            <a:off x="7771593" y="3529141"/>
            <a:ext cx="345378" cy="1162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接點 205"/>
          <p:cNvCxnSpPr/>
          <p:nvPr/>
        </p:nvCxnSpPr>
        <p:spPr>
          <a:xfrm>
            <a:off x="6790654" y="3722556"/>
            <a:ext cx="457397" cy="34866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文字方塊 206"/>
          <p:cNvSpPr txBox="1"/>
          <p:nvPr/>
        </p:nvSpPr>
        <p:spPr>
          <a:xfrm>
            <a:off x="5358080" y="4002659"/>
            <a:ext cx="134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70C0"/>
                </a:solidFill>
              </a:rPr>
              <a:t>指揮、控制</a:t>
            </a:r>
            <a:endParaRPr lang="zh-TW" altLang="en-US" sz="1400" b="1" dirty="0">
              <a:solidFill>
                <a:srgbClr val="0070C0"/>
              </a:solidFill>
            </a:endParaRPr>
          </a:p>
        </p:txBody>
      </p:sp>
      <p:grpSp>
        <p:nvGrpSpPr>
          <p:cNvPr id="212" name="群組 211"/>
          <p:cNvGrpSpPr/>
          <p:nvPr/>
        </p:nvGrpSpPr>
        <p:grpSpPr>
          <a:xfrm>
            <a:off x="6287857" y="4236024"/>
            <a:ext cx="936104" cy="569271"/>
            <a:chOff x="6358974" y="4246348"/>
            <a:chExt cx="936104" cy="569271"/>
          </a:xfrm>
        </p:grpSpPr>
        <p:sp>
          <p:nvSpPr>
            <p:cNvPr id="209" name="橢圓 208"/>
            <p:cNvSpPr/>
            <p:nvPr/>
          </p:nvSpPr>
          <p:spPr>
            <a:xfrm>
              <a:off x="6358974" y="4246348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211" name="文字方塊 210"/>
            <p:cNvSpPr txBox="1"/>
            <p:nvPr/>
          </p:nvSpPr>
          <p:spPr>
            <a:xfrm>
              <a:off x="6408871" y="4369698"/>
              <a:ext cx="8615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成果展</a:t>
              </a:r>
              <a:endParaRPr lang="zh-TW" altLang="en-US" sz="1600" b="1" dirty="0"/>
            </a:p>
          </p:txBody>
        </p:sp>
      </p:grpSp>
      <p:grpSp>
        <p:nvGrpSpPr>
          <p:cNvPr id="213" name="群組 212"/>
          <p:cNvGrpSpPr/>
          <p:nvPr/>
        </p:nvGrpSpPr>
        <p:grpSpPr>
          <a:xfrm>
            <a:off x="5498168" y="5100501"/>
            <a:ext cx="1091017" cy="569271"/>
            <a:chOff x="6358974" y="4246348"/>
            <a:chExt cx="1091017" cy="569271"/>
          </a:xfrm>
        </p:grpSpPr>
        <p:sp>
          <p:nvSpPr>
            <p:cNvPr id="214" name="橢圓 213"/>
            <p:cNvSpPr/>
            <p:nvPr/>
          </p:nvSpPr>
          <p:spPr>
            <a:xfrm>
              <a:off x="6358974" y="4246348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215" name="文字方塊 214"/>
            <p:cNvSpPr txBox="1"/>
            <p:nvPr/>
          </p:nvSpPr>
          <p:spPr>
            <a:xfrm>
              <a:off x="6408871" y="4369698"/>
              <a:ext cx="1041120" cy="30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補救教學</a:t>
              </a:r>
              <a:endParaRPr lang="zh-TW" altLang="en-US" sz="1400" b="1" dirty="0"/>
            </a:p>
          </p:txBody>
        </p:sp>
      </p:grpSp>
      <p:cxnSp>
        <p:nvCxnSpPr>
          <p:cNvPr id="217" name="直線接點 216"/>
          <p:cNvCxnSpPr>
            <a:stCxn id="3" idx="3"/>
            <a:endCxn id="26" idx="1"/>
          </p:cNvCxnSpPr>
          <p:nvPr/>
        </p:nvCxnSpPr>
        <p:spPr>
          <a:xfrm>
            <a:off x="5508112" y="3593588"/>
            <a:ext cx="732484" cy="409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接點 218"/>
          <p:cNvCxnSpPr/>
          <p:nvPr/>
        </p:nvCxnSpPr>
        <p:spPr>
          <a:xfrm>
            <a:off x="5165423" y="3962920"/>
            <a:ext cx="568782" cy="5760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接點 220"/>
          <p:cNvCxnSpPr>
            <a:stCxn id="29" idx="3"/>
            <a:endCxn id="209" idx="2"/>
          </p:cNvCxnSpPr>
          <p:nvPr/>
        </p:nvCxnSpPr>
        <p:spPr>
          <a:xfrm flipV="1">
            <a:off x="6180938" y="4520660"/>
            <a:ext cx="106919" cy="36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接點 222"/>
          <p:cNvCxnSpPr>
            <a:stCxn id="29" idx="2"/>
            <a:endCxn id="214" idx="1"/>
          </p:cNvCxnSpPr>
          <p:nvPr/>
        </p:nvCxnSpPr>
        <p:spPr>
          <a:xfrm flipH="1">
            <a:off x="5635257" y="4786579"/>
            <a:ext cx="242671" cy="3972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群組 178"/>
          <p:cNvGrpSpPr/>
          <p:nvPr/>
        </p:nvGrpSpPr>
        <p:grpSpPr>
          <a:xfrm>
            <a:off x="6589185" y="5245244"/>
            <a:ext cx="1091017" cy="569271"/>
            <a:chOff x="6358974" y="4246348"/>
            <a:chExt cx="1091017" cy="569271"/>
          </a:xfrm>
        </p:grpSpPr>
        <p:sp>
          <p:nvSpPr>
            <p:cNvPr id="185" name="橢圓 184"/>
            <p:cNvSpPr/>
            <p:nvPr/>
          </p:nvSpPr>
          <p:spPr>
            <a:xfrm>
              <a:off x="6358974" y="4246348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195" name="文字方塊 194"/>
            <p:cNvSpPr txBox="1"/>
            <p:nvPr/>
          </p:nvSpPr>
          <p:spPr>
            <a:xfrm>
              <a:off x="6408871" y="4369698"/>
              <a:ext cx="1041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/>
                <a:t>多元評量</a:t>
              </a:r>
              <a:endParaRPr lang="zh-TW" altLang="en-US" sz="1400" b="1" dirty="0"/>
            </a:p>
          </p:txBody>
        </p:sp>
      </p:grpSp>
      <p:cxnSp>
        <p:nvCxnSpPr>
          <p:cNvPr id="11" name="直線接點 10"/>
          <p:cNvCxnSpPr>
            <a:endCxn id="185" idx="1"/>
          </p:cNvCxnSpPr>
          <p:nvPr/>
        </p:nvCxnSpPr>
        <p:spPr>
          <a:xfrm>
            <a:off x="6040954" y="4754025"/>
            <a:ext cx="685320" cy="574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群組 195"/>
          <p:cNvGrpSpPr/>
          <p:nvPr/>
        </p:nvGrpSpPr>
        <p:grpSpPr>
          <a:xfrm>
            <a:off x="8173671" y="3972924"/>
            <a:ext cx="936104" cy="569271"/>
            <a:chOff x="6796779" y="3011841"/>
            <a:chExt cx="936104" cy="569271"/>
          </a:xfrm>
        </p:grpSpPr>
        <p:sp>
          <p:nvSpPr>
            <p:cNvPr id="197" name="橢圓 196"/>
            <p:cNvSpPr/>
            <p:nvPr/>
          </p:nvSpPr>
          <p:spPr>
            <a:xfrm>
              <a:off x="6796779" y="3011841"/>
              <a:ext cx="936104" cy="569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9" name="文字方塊 198"/>
            <p:cNvSpPr txBox="1"/>
            <p:nvPr/>
          </p:nvSpPr>
          <p:spPr>
            <a:xfrm>
              <a:off x="6923077" y="3152994"/>
              <a:ext cx="7645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/>
                <a:t>桌遊</a:t>
              </a:r>
              <a:endParaRPr lang="zh-TW" altLang="en-US" sz="1600" b="1" dirty="0"/>
            </a:p>
          </p:txBody>
        </p:sp>
      </p:grpSp>
      <p:cxnSp>
        <p:nvCxnSpPr>
          <p:cNvPr id="61" name="直線接點 60"/>
          <p:cNvCxnSpPr>
            <a:endCxn id="197" idx="1"/>
          </p:cNvCxnSpPr>
          <p:nvPr/>
        </p:nvCxnSpPr>
        <p:spPr>
          <a:xfrm>
            <a:off x="7625708" y="3593588"/>
            <a:ext cx="685052" cy="4627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感謝聆聽</a:t>
            </a:r>
            <a:endParaRPr lang="zh-TW" altLang="en-US" sz="6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7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2272"/>
            <a:ext cx="4023738" cy="536498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97573" y="5632664"/>
            <a:ext cx="585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Edward de Bono</a:t>
            </a:r>
            <a:endParaRPr lang="zh-TW" altLang="en-US" sz="5400" dirty="0">
              <a:latin typeface="Segoe UI Black" pitchFamily="34" charset="0"/>
              <a:cs typeface="Segoe UI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44" y="3429242"/>
            <a:ext cx="13430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2661"/>
            <a:ext cx="13620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45407"/>
            <a:ext cx="13430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08" y="5188661"/>
            <a:ext cx="13811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79549"/>
            <a:ext cx="138112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1381125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1763688" y="692695"/>
            <a:ext cx="5596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Six Thinking Hats</a:t>
            </a:r>
            <a:endParaRPr lang="zh-TW" altLang="en-US" sz="4800" b="1" dirty="0">
              <a:solidFill>
                <a:srgbClr val="FF0000"/>
              </a:solidFill>
              <a:latin typeface="Segoe UI Black" pitchFamily="34" charset="0"/>
              <a:cs typeface="Segoe UI Black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96761" y="2153072"/>
            <a:ext cx="134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中立、客觀</a:t>
            </a:r>
            <a:endParaRPr lang="zh-TW" altLang="en-US" b="1" dirty="0">
              <a:latin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841773" y="3634123"/>
            <a:ext cx="134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直覺、情感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50099" y="2153072"/>
            <a:ext cx="134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謹慎、負面</a:t>
            </a:r>
            <a:endParaRPr lang="zh-TW" altLang="en-US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185539" y="3620813"/>
            <a:ext cx="134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創意、巧思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872621" y="5414490"/>
            <a:ext cx="134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積極、正面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72200" y="5407980"/>
            <a:ext cx="134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指揮、控制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620688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白色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思考帽： 白帽子代表思考中的證據、數字和訊息問題。如：哪些是我們已知的訊息？我們還需要去求取哪些訊息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 startAt="2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紅色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思考帽： 紅帽子代表思考過程中的情感、感覺、預感和直覺等問題。如：我此時此刻對這件事情的感覺如何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？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 startAt="2"/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 startAt="2"/>
            </a:pP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 startAt="2"/>
            </a:pP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黑色思考帽： 黑帽子代表思考中的謹慎小心，事實與判斷是否與證據相符等問題。如：這一點是否符合實際情況？它是否有效？它是否安全？它的可行性如何？</a:t>
            </a: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 startAt="2"/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0163"/>
            <a:ext cx="1512168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4" y="2074576"/>
            <a:ext cx="1512168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5"/>
            <a:ext cx="1512168" cy="75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9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0128" y="1052736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黃色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思考帽： 黃帽子代表思考中占優勢的問題，利益所在，可取之處等。如：為什麼這件事可行？為什麼會帶來諸多好處？為什麼是一件好事等等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 startAt="4"/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 startAt="4"/>
            </a:pP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綠色思考帽： 綠帽子代表思考中的探索、提案、建議、新觀念、以及可行性的多樣化這些問題。如：這方面我們能做些什麼？還有沒有不同的看法等等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 startAt="4"/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 startAt="4"/>
            </a:pP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藍色思考帽： 藍帽子代表對思考本身的思考。如：控制整個思維過程，決定下一步思維對策，制定整個思維方案等等。</a:t>
            </a:r>
          </a:p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2211"/>
            <a:ext cx="1512168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71943"/>
            <a:ext cx="1512168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1512167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1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11560" y="191683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如何在教學過程中</a:t>
            </a:r>
            <a:r>
              <a:rPr lang="zh-TW" altLang="en-US" sz="5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5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透過教學活動，進而增加與學生互動，提升學生的學習興趣。</a:t>
            </a:r>
            <a:endParaRPr lang="zh-TW" altLang="en-US" sz="5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11560" y="62068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討論議題：</a:t>
            </a:r>
            <a:endParaRPr lang="zh-TW" altLang="en-US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8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179</Words>
  <Application>Microsoft Office PowerPoint</Application>
  <PresentationFormat>如螢幕大小 (4:3)</PresentationFormat>
  <Paragraphs>83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104學年度教師專業成長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感謝聆聽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TSU</dc:creator>
  <cp:lastModifiedBy>user1</cp:lastModifiedBy>
  <cp:revision>34</cp:revision>
  <dcterms:created xsi:type="dcterms:W3CDTF">2016-01-18T08:23:42Z</dcterms:created>
  <dcterms:modified xsi:type="dcterms:W3CDTF">2016-01-20T01:29:59Z</dcterms:modified>
</cp:coreProperties>
</file>